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swald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3.jpeg" Type="http://schemas.openxmlformats.org/officeDocument/2006/relationships/image"/><Relationship Id="rId7"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4.jpeg" Type="http://schemas.openxmlformats.org/officeDocument/2006/relationships/image"/><Relationship Id="rId7"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jpeg" Type="http://schemas.openxmlformats.org/officeDocument/2006/relationships/image"/><Relationship Id="rId7"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jpeg" Type="http://schemas.openxmlformats.org/officeDocument/2006/relationships/image"/><Relationship Id="rId7"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46838" y="258485"/>
            <a:ext cx="9831032" cy="9672428"/>
            <a:chOff x="0" y="0"/>
            <a:chExt cx="5116830" cy="5034280"/>
          </a:xfrm>
        </p:grpSpPr>
        <p:sp>
          <p:nvSpPr>
            <p:cNvPr name="Freeform 3" id="3"/>
            <p:cNvSpPr/>
            <p:nvPr/>
          </p:nvSpPr>
          <p:spPr>
            <a:xfrm flipH="false" flipV="false" rot="0">
              <a:off x="0" y="0"/>
              <a:ext cx="5118100" cy="5034280"/>
            </a:xfrm>
            <a:custGeom>
              <a:avLst/>
              <a:gdLst/>
              <a:ahLst/>
              <a:cxnLst/>
              <a:rect r="r" b="b" t="t" l="l"/>
              <a:pathLst>
                <a:path h="5034280" w="5118100">
                  <a:moveTo>
                    <a:pt x="5118100" y="2938780"/>
                  </a:moveTo>
                  <a:lnTo>
                    <a:pt x="5118100" y="4730750"/>
                  </a:lnTo>
                  <a:cubicBezTo>
                    <a:pt x="5116830" y="4898390"/>
                    <a:pt x="4980940" y="5034280"/>
                    <a:pt x="4813300" y="5034280"/>
                  </a:cubicBezTo>
                  <a:lnTo>
                    <a:pt x="1699260" y="5034280"/>
                  </a:lnTo>
                  <a:cubicBezTo>
                    <a:pt x="1531620" y="5034280"/>
                    <a:pt x="1395730" y="4898390"/>
                    <a:pt x="1395730" y="4730750"/>
                  </a:cubicBezTo>
                  <a:lnTo>
                    <a:pt x="1395730" y="2966720"/>
                  </a:lnTo>
                  <a:cubicBezTo>
                    <a:pt x="1395730" y="2964180"/>
                    <a:pt x="1395730" y="2962910"/>
                    <a:pt x="1395730" y="2960370"/>
                  </a:cubicBezTo>
                  <a:cubicBezTo>
                    <a:pt x="1398270" y="2792730"/>
                    <a:pt x="1536700" y="2659380"/>
                    <a:pt x="1704340" y="2661920"/>
                  </a:cubicBezTo>
                  <a:lnTo>
                    <a:pt x="2256790" y="2669540"/>
                  </a:lnTo>
                  <a:cubicBezTo>
                    <a:pt x="2423160" y="2672080"/>
                    <a:pt x="2555240" y="2806700"/>
                    <a:pt x="2556510" y="2973070"/>
                  </a:cubicBezTo>
                  <a:lnTo>
                    <a:pt x="2556510" y="3613150"/>
                  </a:lnTo>
                  <a:cubicBezTo>
                    <a:pt x="2556510" y="3782060"/>
                    <a:pt x="2692400" y="3917950"/>
                    <a:pt x="2861310" y="3917950"/>
                  </a:cubicBezTo>
                  <a:lnTo>
                    <a:pt x="3642360" y="3917950"/>
                  </a:lnTo>
                  <a:cubicBezTo>
                    <a:pt x="3811270" y="3917950"/>
                    <a:pt x="3947160" y="3782060"/>
                    <a:pt x="3947160" y="3613150"/>
                  </a:cubicBezTo>
                  <a:lnTo>
                    <a:pt x="3947160" y="2938780"/>
                  </a:lnTo>
                  <a:cubicBezTo>
                    <a:pt x="3947160" y="2771140"/>
                    <a:pt x="4083050" y="2635250"/>
                    <a:pt x="4250690" y="2635250"/>
                  </a:cubicBezTo>
                  <a:lnTo>
                    <a:pt x="4813300" y="2635250"/>
                  </a:lnTo>
                  <a:cubicBezTo>
                    <a:pt x="4980940" y="2635250"/>
                    <a:pt x="5116830" y="2771140"/>
                    <a:pt x="5118100" y="2938780"/>
                  </a:cubicBezTo>
                  <a:close/>
                  <a:moveTo>
                    <a:pt x="1757680" y="1167130"/>
                  </a:moveTo>
                  <a:lnTo>
                    <a:pt x="4740910" y="1167130"/>
                  </a:lnTo>
                  <a:cubicBezTo>
                    <a:pt x="4947920" y="1167130"/>
                    <a:pt x="5116830" y="998220"/>
                    <a:pt x="5116830" y="791210"/>
                  </a:cubicBezTo>
                  <a:lnTo>
                    <a:pt x="5116830" y="375920"/>
                  </a:lnTo>
                  <a:cubicBezTo>
                    <a:pt x="5116830" y="168910"/>
                    <a:pt x="4947920" y="0"/>
                    <a:pt x="4740910" y="0"/>
                  </a:cubicBezTo>
                  <a:lnTo>
                    <a:pt x="1757680" y="0"/>
                  </a:lnTo>
                  <a:cubicBezTo>
                    <a:pt x="1550670" y="0"/>
                    <a:pt x="1381760" y="168910"/>
                    <a:pt x="1381760" y="375920"/>
                  </a:cubicBezTo>
                  <a:lnTo>
                    <a:pt x="1381760" y="791210"/>
                  </a:lnTo>
                  <a:cubicBezTo>
                    <a:pt x="1381760" y="998220"/>
                    <a:pt x="1550670" y="1167130"/>
                    <a:pt x="1757680" y="1167130"/>
                  </a:cubicBezTo>
                  <a:close/>
                  <a:moveTo>
                    <a:pt x="4861560" y="1268730"/>
                  </a:moveTo>
                  <a:lnTo>
                    <a:pt x="1685290" y="1268730"/>
                  </a:lnTo>
                  <a:cubicBezTo>
                    <a:pt x="1651000" y="1268730"/>
                    <a:pt x="1617980" y="1264920"/>
                    <a:pt x="1584960" y="1254760"/>
                  </a:cubicBezTo>
                  <a:cubicBezTo>
                    <a:pt x="1393190" y="1196340"/>
                    <a:pt x="1282700" y="1036320"/>
                    <a:pt x="1282700" y="805180"/>
                  </a:cubicBezTo>
                  <a:cubicBezTo>
                    <a:pt x="1282700" y="681990"/>
                    <a:pt x="1285240" y="558800"/>
                    <a:pt x="1281430" y="436880"/>
                  </a:cubicBezTo>
                  <a:lnTo>
                    <a:pt x="1281430" y="256540"/>
                  </a:lnTo>
                  <a:cubicBezTo>
                    <a:pt x="1281430" y="115570"/>
                    <a:pt x="1167130" y="1270"/>
                    <a:pt x="1026160" y="0"/>
                  </a:cubicBezTo>
                  <a:lnTo>
                    <a:pt x="256540" y="0"/>
                  </a:lnTo>
                  <a:cubicBezTo>
                    <a:pt x="115570" y="1270"/>
                    <a:pt x="1270" y="115570"/>
                    <a:pt x="0" y="256540"/>
                  </a:cubicBezTo>
                  <a:lnTo>
                    <a:pt x="0" y="4779010"/>
                  </a:lnTo>
                  <a:cubicBezTo>
                    <a:pt x="1270" y="4919980"/>
                    <a:pt x="115570" y="5034280"/>
                    <a:pt x="256540" y="5034280"/>
                  </a:cubicBezTo>
                  <a:lnTo>
                    <a:pt x="1026160" y="5034280"/>
                  </a:lnTo>
                  <a:cubicBezTo>
                    <a:pt x="1167130" y="5034280"/>
                    <a:pt x="1281430" y="4919980"/>
                    <a:pt x="1281430" y="4779010"/>
                  </a:cubicBezTo>
                  <a:lnTo>
                    <a:pt x="1281430" y="4592320"/>
                  </a:lnTo>
                  <a:cubicBezTo>
                    <a:pt x="1282700" y="4582160"/>
                    <a:pt x="1282700" y="4573270"/>
                    <a:pt x="1282700" y="4563110"/>
                  </a:cubicBezTo>
                  <a:lnTo>
                    <a:pt x="1282700" y="3007360"/>
                  </a:lnTo>
                  <a:cubicBezTo>
                    <a:pt x="1283970" y="2749550"/>
                    <a:pt x="1470660" y="2561590"/>
                    <a:pt x="1727200" y="2560320"/>
                  </a:cubicBezTo>
                  <a:lnTo>
                    <a:pt x="1850390" y="2560320"/>
                  </a:lnTo>
                  <a:lnTo>
                    <a:pt x="2336800" y="2559050"/>
                  </a:lnTo>
                  <a:cubicBezTo>
                    <a:pt x="2336800" y="2559050"/>
                    <a:pt x="2336800" y="2559050"/>
                    <a:pt x="2338070" y="2559050"/>
                  </a:cubicBezTo>
                  <a:lnTo>
                    <a:pt x="2368550" y="2559050"/>
                  </a:lnTo>
                  <a:cubicBezTo>
                    <a:pt x="2451100" y="2564130"/>
                    <a:pt x="2663190" y="2617470"/>
                    <a:pt x="2663190" y="3023870"/>
                  </a:cubicBezTo>
                  <a:lnTo>
                    <a:pt x="2663190" y="3573780"/>
                  </a:lnTo>
                  <a:cubicBezTo>
                    <a:pt x="2663190" y="3717290"/>
                    <a:pt x="2780030" y="3834130"/>
                    <a:pt x="2923540" y="3834130"/>
                  </a:cubicBezTo>
                  <a:lnTo>
                    <a:pt x="3585210" y="3834130"/>
                  </a:lnTo>
                  <a:cubicBezTo>
                    <a:pt x="3728720" y="3834130"/>
                    <a:pt x="3845560" y="3717290"/>
                    <a:pt x="3845560" y="3573780"/>
                  </a:cubicBezTo>
                  <a:lnTo>
                    <a:pt x="3845560" y="2874010"/>
                  </a:lnTo>
                  <a:cubicBezTo>
                    <a:pt x="3903980" y="2527300"/>
                    <a:pt x="4161790" y="2559050"/>
                    <a:pt x="4161790" y="2559050"/>
                  </a:cubicBezTo>
                  <a:lnTo>
                    <a:pt x="4160520" y="2553970"/>
                  </a:lnTo>
                  <a:lnTo>
                    <a:pt x="4860290" y="2551430"/>
                  </a:lnTo>
                  <a:cubicBezTo>
                    <a:pt x="5002530" y="2551430"/>
                    <a:pt x="5116830" y="2437130"/>
                    <a:pt x="5116830" y="2294890"/>
                  </a:cubicBezTo>
                  <a:lnTo>
                    <a:pt x="5116830" y="1524000"/>
                  </a:lnTo>
                  <a:cubicBezTo>
                    <a:pt x="5116830" y="1383030"/>
                    <a:pt x="5002530" y="1268730"/>
                    <a:pt x="4861560" y="1268730"/>
                  </a:cubicBezTo>
                  <a:close/>
                </a:path>
              </a:pathLst>
            </a:custGeom>
            <a:blipFill>
              <a:blip r:embed="rId2"/>
              <a:stretch>
                <a:fillRect l="-60863" t="0" r="-14522" b="0"/>
              </a:stretch>
            </a:blipFill>
          </p:spPr>
        </p:sp>
      </p:grpSp>
      <p:sp>
        <p:nvSpPr>
          <p:cNvPr name="Freeform 4" id="4"/>
          <p:cNvSpPr/>
          <p:nvPr/>
        </p:nvSpPr>
        <p:spPr>
          <a:xfrm flipH="false" flipV="false" rot="0">
            <a:off x="837820" y="9473171"/>
            <a:ext cx="1280477" cy="267219"/>
          </a:xfrm>
          <a:custGeom>
            <a:avLst/>
            <a:gdLst/>
            <a:ahLst/>
            <a:cxnLst/>
            <a:rect r="r" b="b" t="t" l="l"/>
            <a:pathLst>
              <a:path h="267219" w="1280477">
                <a:moveTo>
                  <a:pt x="0" y="0"/>
                </a:moveTo>
                <a:lnTo>
                  <a:pt x="1280477" y="0"/>
                </a:lnTo>
                <a:lnTo>
                  <a:pt x="1280477" y="267219"/>
                </a:lnTo>
                <a:lnTo>
                  <a:pt x="0" y="267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5368" y="1366027"/>
            <a:ext cx="8146838" cy="2062830"/>
          </a:xfrm>
          <a:prstGeom prst="rect">
            <a:avLst/>
          </a:prstGeom>
        </p:spPr>
        <p:txBody>
          <a:bodyPr anchor="t" rtlCol="false" tIns="0" lIns="0" bIns="0" rIns="0">
            <a:spAutoFit/>
          </a:bodyPr>
          <a:lstStyle/>
          <a:p>
            <a:pPr algn="ctr">
              <a:lnSpc>
                <a:spcPts val="5475"/>
              </a:lnSpc>
              <a:spcBef>
                <a:spcPct val="0"/>
              </a:spcBef>
            </a:pPr>
            <a:r>
              <a:rPr lang="en-US" b="true" sz="3911">
                <a:solidFill>
                  <a:srgbClr val="017642"/>
                </a:solidFill>
                <a:latin typeface="Oswald Bold"/>
                <a:ea typeface="Oswald Bold"/>
                <a:cs typeface="Oswald Bold"/>
                <a:sym typeface="Oswald Bold"/>
              </a:rPr>
              <a:t>Connect City – Promoting the Smart Future</a:t>
            </a:r>
          </a:p>
          <a:p>
            <a:pPr algn="ctr">
              <a:lnSpc>
                <a:spcPts val="5475"/>
              </a:lnSpc>
              <a:spcBef>
                <a:spcPct val="0"/>
              </a:spcBef>
            </a:pPr>
          </a:p>
        </p:txBody>
      </p:sp>
      <p:sp>
        <p:nvSpPr>
          <p:cNvPr name="TextBox 6" id="6"/>
          <p:cNvSpPr txBox="true"/>
          <p:nvPr/>
        </p:nvSpPr>
        <p:spPr>
          <a:xfrm rot="0">
            <a:off x="1081676" y="3668428"/>
            <a:ext cx="1613773" cy="672180"/>
          </a:xfrm>
          <a:prstGeom prst="rect">
            <a:avLst/>
          </a:prstGeom>
        </p:spPr>
        <p:txBody>
          <a:bodyPr anchor="t" rtlCol="false" tIns="0" lIns="0" bIns="0" rIns="0">
            <a:spAutoFit/>
          </a:bodyPr>
          <a:lstStyle/>
          <a:p>
            <a:pPr algn="ctr">
              <a:lnSpc>
                <a:spcPts val="5475"/>
              </a:lnSpc>
              <a:spcBef>
                <a:spcPct val="0"/>
              </a:spcBef>
            </a:pPr>
            <a:r>
              <a:rPr lang="en-US" b="true" sz="3911">
                <a:solidFill>
                  <a:srgbClr val="017642"/>
                </a:solidFill>
                <a:latin typeface="Oswald Bold"/>
                <a:ea typeface="Oswald Bold"/>
                <a:cs typeface="Oswald Bold"/>
                <a:sym typeface="Oswald Bold"/>
              </a:rPr>
              <a:t>Group:2</a:t>
            </a:r>
          </a:p>
        </p:txBody>
      </p:sp>
      <p:sp>
        <p:nvSpPr>
          <p:cNvPr name="TextBox 7" id="7"/>
          <p:cNvSpPr txBox="true"/>
          <p:nvPr/>
        </p:nvSpPr>
        <p:spPr>
          <a:xfrm rot="0">
            <a:off x="434772" y="4580179"/>
            <a:ext cx="3523278" cy="3453480"/>
          </a:xfrm>
          <a:prstGeom prst="rect">
            <a:avLst/>
          </a:prstGeom>
        </p:spPr>
        <p:txBody>
          <a:bodyPr anchor="t" rtlCol="false" tIns="0" lIns="0" bIns="0" rIns="0">
            <a:spAutoFit/>
          </a:bodyPr>
          <a:lstStyle/>
          <a:p>
            <a:pPr algn="just">
              <a:lnSpc>
                <a:spcPts val="5475"/>
              </a:lnSpc>
              <a:spcBef>
                <a:spcPct val="0"/>
              </a:spcBef>
            </a:pPr>
            <a:r>
              <a:rPr lang="en-US" b="true" sz="3911">
                <a:solidFill>
                  <a:srgbClr val="017642"/>
                </a:solidFill>
                <a:latin typeface="Oswald Bold"/>
                <a:ea typeface="Oswald Bold"/>
                <a:cs typeface="Oswald Bold"/>
                <a:sym typeface="Oswald Bold"/>
              </a:rPr>
              <a:t>Anas Mohamed</a:t>
            </a:r>
          </a:p>
          <a:p>
            <a:pPr algn="just">
              <a:lnSpc>
                <a:spcPts val="5475"/>
              </a:lnSpc>
              <a:spcBef>
                <a:spcPct val="0"/>
              </a:spcBef>
            </a:pPr>
            <a:r>
              <a:rPr lang="en-US" b="true" sz="3911">
                <a:solidFill>
                  <a:srgbClr val="017642"/>
                </a:solidFill>
                <a:latin typeface="Oswald Bold"/>
                <a:ea typeface="Oswald Bold"/>
                <a:cs typeface="Oswald Bold"/>
                <a:sym typeface="Oswald Bold"/>
              </a:rPr>
              <a:t>Amna Ahmed</a:t>
            </a:r>
          </a:p>
          <a:p>
            <a:pPr algn="just">
              <a:lnSpc>
                <a:spcPts val="5475"/>
              </a:lnSpc>
              <a:spcBef>
                <a:spcPct val="0"/>
              </a:spcBef>
            </a:pPr>
            <a:r>
              <a:rPr lang="en-US" b="true" sz="3911">
                <a:solidFill>
                  <a:srgbClr val="017642"/>
                </a:solidFill>
                <a:latin typeface="Oswald Bold"/>
                <a:ea typeface="Oswald Bold"/>
                <a:cs typeface="Oswald Bold"/>
                <a:sym typeface="Oswald Bold"/>
              </a:rPr>
              <a:t>Fatma Walid</a:t>
            </a:r>
          </a:p>
          <a:p>
            <a:pPr algn="just">
              <a:lnSpc>
                <a:spcPts val="5475"/>
              </a:lnSpc>
              <a:spcBef>
                <a:spcPct val="0"/>
              </a:spcBef>
            </a:pPr>
            <a:r>
              <a:rPr lang="en-US" b="true" sz="3911">
                <a:solidFill>
                  <a:srgbClr val="017642"/>
                </a:solidFill>
                <a:latin typeface="Oswald Bold"/>
                <a:ea typeface="Oswald Bold"/>
                <a:cs typeface="Oswald Bold"/>
                <a:sym typeface="Oswald Bold"/>
              </a:rPr>
              <a:t>Mariam Ahmed</a:t>
            </a:r>
          </a:p>
          <a:p>
            <a:pPr algn="just">
              <a:lnSpc>
                <a:spcPts val="5475"/>
              </a:lnSpc>
              <a:spcBef>
                <a:spcPct val="0"/>
              </a:spcBef>
            </a:pPr>
            <a:r>
              <a:rPr lang="en-US" b="true" sz="3911">
                <a:solidFill>
                  <a:srgbClr val="017642"/>
                </a:solidFill>
                <a:latin typeface="Oswald Bold"/>
                <a:ea typeface="Oswald Bold"/>
                <a:cs typeface="Oswald Bold"/>
                <a:sym typeface="Oswald Bold"/>
              </a:rPr>
              <a:t>Mahmoud Kotb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773733" y="1400716"/>
            <a:ext cx="7485567" cy="7485567"/>
          </a:xfrm>
          <a:custGeom>
            <a:avLst/>
            <a:gdLst/>
            <a:ahLst/>
            <a:cxnLst/>
            <a:rect r="r" b="b" t="t" l="l"/>
            <a:pathLst>
              <a:path h="7485567" w="7485567">
                <a:moveTo>
                  <a:pt x="0" y="0"/>
                </a:moveTo>
                <a:lnTo>
                  <a:pt x="7485567" y="0"/>
                </a:lnTo>
                <a:lnTo>
                  <a:pt x="7485567" y="7485568"/>
                </a:lnTo>
                <a:lnTo>
                  <a:pt x="0" y="7485568"/>
                </a:lnTo>
                <a:lnTo>
                  <a:pt x="0" y="0"/>
                </a:lnTo>
                <a:close/>
              </a:path>
            </a:pathLst>
          </a:custGeom>
          <a:blipFill>
            <a:blip r:embed="rId6"/>
            <a:stretch>
              <a:fillRect l="0" t="0" r="0" b="0"/>
            </a:stretch>
          </a:blipFill>
        </p:spPr>
      </p:sp>
      <p:sp>
        <p:nvSpPr>
          <p:cNvPr name="TextBox 5" id="5"/>
          <p:cNvSpPr txBox="true"/>
          <p:nvPr/>
        </p:nvSpPr>
        <p:spPr>
          <a:xfrm rot="0">
            <a:off x="1028700" y="1861962"/>
            <a:ext cx="7649863" cy="6486875"/>
          </a:xfrm>
          <a:prstGeom prst="rect">
            <a:avLst/>
          </a:prstGeom>
        </p:spPr>
        <p:txBody>
          <a:bodyPr anchor="t" rtlCol="false" tIns="0" lIns="0" bIns="0" rIns="0">
            <a:spAutoFit/>
          </a:bodyPr>
          <a:lstStyle/>
          <a:p>
            <a:pPr algn="ctr">
              <a:lnSpc>
                <a:spcPts val="5755"/>
              </a:lnSpc>
              <a:spcBef>
                <a:spcPct val="0"/>
              </a:spcBef>
            </a:pPr>
            <a:r>
              <a:rPr lang="en-US" b="true" sz="4111">
                <a:solidFill>
                  <a:srgbClr val="000000"/>
                </a:solidFill>
                <a:latin typeface="Oswald Bold"/>
                <a:ea typeface="Oswald Bold"/>
                <a:cs typeface="Oswald Bold"/>
                <a:sym typeface="Oswald Bold"/>
              </a:rPr>
              <a:t>This poster depicts a futuristic smart city illuminated in vibrant blue and orange lights, symbolizing advanced technology and digital infrastructure. Towering skyscrapers and glowing circuits highlight innovation, connectivity, and the integration of modern architecture with smart systems.</a:t>
            </a:r>
          </a:p>
        </p:txBody>
      </p:sp>
      <p:sp>
        <p:nvSpPr>
          <p:cNvPr name="Freeform 6" id="6"/>
          <p:cNvSpPr/>
          <p:nvPr/>
        </p:nvSpPr>
        <p:spPr>
          <a:xfrm flipH="false" flipV="false" rot="0">
            <a:off x="16812541" y="-573565"/>
            <a:ext cx="1604956" cy="1839685"/>
          </a:xfrm>
          <a:custGeom>
            <a:avLst/>
            <a:gdLst/>
            <a:ahLst/>
            <a:cxnLst/>
            <a:rect r="r" b="b" t="t" l="l"/>
            <a:pathLst>
              <a:path h="1839685" w="1604956">
                <a:moveTo>
                  <a:pt x="0" y="0"/>
                </a:moveTo>
                <a:lnTo>
                  <a:pt x="1604956" y="0"/>
                </a:lnTo>
                <a:lnTo>
                  <a:pt x="1604956" y="1839685"/>
                </a:lnTo>
                <a:lnTo>
                  <a:pt x="0" y="1839685"/>
                </a:lnTo>
                <a:lnTo>
                  <a:pt x="0" y="0"/>
                </a:lnTo>
                <a:close/>
              </a:path>
            </a:pathLst>
          </a:custGeom>
          <a:blipFill>
            <a:blip r:embed="rId7"/>
            <a:stretch>
              <a:fillRect l="-44327" t="0" r="-43129" b="-2612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042933" y="1028700"/>
            <a:ext cx="7677841" cy="7677841"/>
          </a:xfrm>
          <a:custGeom>
            <a:avLst/>
            <a:gdLst/>
            <a:ahLst/>
            <a:cxnLst/>
            <a:rect r="r" b="b" t="t" l="l"/>
            <a:pathLst>
              <a:path h="7677841" w="7677841">
                <a:moveTo>
                  <a:pt x="0" y="0"/>
                </a:moveTo>
                <a:lnTo>
                  <a:pt x="7677841" y="0"/>
                </a:lnTo>
                <a:lnTo>
                  <a:pt x="7677841" y="7677841"/>
                </a:lnTo>
                <a:lnTo>
                  <a:pt x="0" y="7677841"/>
                </a:lnTo>
                <a:lnTo>
                  <a:pt x="0" y="0"/>
                </a:lnTo>
                <a:close/>
              </a:path>
            </a:pathLst>
          </a:custGeom>
          <a:blipFill>
            <a:blip r:embed="rId6"/>
            <a:stretch>
              <a:fillRect l="0" t="0" r="0" b="0"/>
            </a:stretch>
          </a:blipFill>
        </p:spPr>
      </p:sp>
      <p:sp>
        <p:nvSpPr>
          <p:cNvPr name="TextBox 5" id="5"/>
          <p:cNvSpPr txBox="true"/>
          <p:nvPr/>
        </p:nvSpPr>
        <p:spPr>
          <a:xfrm rot="0">
            <a:off x="465246" y="2761578"/>
            <a:ext cx="9231582" cy="3786506"/>
          </a:xfrm>
          <a:prstGeom prst="rect">
            <a:avLst/>
          </a:prstGeom>
        </p:spPr>
        <p:txBody>
          <a:bodyPr anchor="t" rtlCol="false" tIns="0" lIns="0" bIns="0" rIns="0">
            <a:spAutoFit/>
          </a:bodyPr>
          <a:lstStyle/>
          <a:p>
            <a:pPr algn="ctr">
              <a:lnSpc>
                <a:spcPts val="6019"/>
              </a:lnSpc>
              <a:spcBef>
                <a:spcPct val="0"/>
              </a:spcBef>
            </a:pPr>
            <a:r>
              <a:rPr lang="en-US" b="true" sz="4299">
                <a:solidFill>
                  <a:srgbClr val="000000"/>
                </a:solidFill>
                <a:latin typeface="Oswald Bold"/>
                <a:ea typeface="Oswald Bold"/>
                <a:cs typeface="Oswald Bold"/>
                <a:sym typeface="Oswald Bold"/>
              </a:rPr>
              <a:t>"Smarter cities, brighter futures"</a:t>
            </a:r>
          </a:p>
          <a:p>
            <a:pPr algn="ctr">
              <a:lnSpc>
                <a:spcPts val="6019"/>
              </a:lnSpc>
              <a:spcBef>
                <a:spcPct val="0"/>
              </a:spcBef>
            </a:pPr>
            <a:r>
              <a:rPr lang="en-US" b="true" sz="4299">
                <a:solidFill>
                  <a:srgbClr val="000000"/>
                </a:solidFill>
                <a:latin typeface="Oswald Bold"/>
                <a:ea typeface="Oswald Bold"/>
                <a:cs typeface="Oswald Bold"/>
                <a:sym typeface="Oswald Bold"/>
              </a:rPr>
              <a:t> This slogan suggests that by making cities more intelligent through technology, we can create a better, more sustainable future for everyone.</a:t>
            </a:r>
          </a:p>
        </p:txBody>
      </p:sp>
      <p:sp>
        <p:nvSpPr>
          <p:cNvPr name="Freeform 6" id="6"/>
          <p:cNvSpPr/>
          <p:nvPr/>
        </p:nvSpPr>
        <p:spPr>
          <a:xfrm flipH="false" flipV="false" rot="0">
            <a:off x="-692951" y="8921640"/>
            <a:ext cx="2316395" cy="1512808"/>
          </a:xfrm>
          <a:custGeom>
            <a:avLst/>
            <a:gdLst/>
            <a:ahLst/>
            <a:cxnLst/>
            <a:rect r="r" b="b" t="t" l="l"/>
            <a:pathLst>
              <a:path h="1512808" w="2316395">
                <a:moveTo>
                  <a:pt x="0" y="0"/>
                </a:moveTo>
                <a:lnTo>
                  <a:pt x="2316395" y="0"/>
                </a:lnTo>
                <a:lnTo>
                  <a:pt x="2316395" y="1512808"/>
                </a:lnTo>
                <a:lnTo>
                  <a:pt x="0" y="1512808"/>
                </a:lnTo>
                <a:lnTo>
                  <a:pt x="0" y="0"/>
                </a:lnTo>
                <a:close/>
              </a:path>
            </a:pathLst>
          </a:custGeom>
          <a:blipFill>
            <a:blip r:embed="rId7"/>
            <a:stretch>
              <a:fillRect l="0" t="-30504" r="-29883" b="-2287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B5A4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44701" y="6734416"/>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61492" y="1566659"/>
            <a:ext cx="9140873" cy="6696952"/>
          </a:xfrm>
          <a:custGeom>
            <a:avLst/>
            <a:gdLst/>
            <a:ahLst/>
            <a:cxnLst/>
            <a:rect r="r" b="b" t="t" l="l"/>
            <a:pathLst>
              <a:path h="6696952" w="9140873">
                <a:moveTo>
                  <a:pt x="0" y="0"/>
                </a:moveTo>
                <a:lnTo>
                  <a:pt x="9140873" y="0"/>
                </a:lnTo>
                <a:lnTo>
                  <a:pt x="9140873" y="6696951"/>
                </a:lnTo>
                <a:lnTo>
                  <a:pt x="0" y="6696951"/>
                </a:lnTo>
                <a:lnTo>
                  <a:pt x="0" y="0"/>
                </a:lnTo>
                <a:close/>
              </a:path>
            </a:pathLst>
          </a:custGeom>
          <a:blipFill>
            <a:blip r:embed="rId6"/>
            <a:stretch>
              <a:fillRect l="-8133" t="0" r="-8133" b="0"/>
            </a:stretch>
          </a:blipFill>
        </p:spPr>
      </p:sp>
      <p:sp>
        <p:nvSpPr>
          <p:cNvPr name="TextBox 5" id="5"/>
          <p:cNvSpPr txBox="true"/>
          <p:nvPr/>
        </p:nvSpPr>
        <p:spPr>
          <a:xfrm rot="0">
            <a:off x="1635274" y="1352752"/>
            <a:ext cx="6408554" cy="7439064"/>
          </a:xfrm>
          <a:prstGeom prst="rect">
            <a:avLst/>
          </a:prstGeom>
        </p:spPr>
        <p:txBody>
          <a:bodyPr anchor="t" rtlCol="false" tIns="0" lIns="0" bIns="0" rIns="0">
            <a:spAutoFit/>
          </a:bodyPr>
          <a:lstStyle/>
          <a:p>
            <a:pPr algn="ctr">
              <a:lnSpc>
                <a:spcPts val="4914"/>
              </a:lnSpc>
              <a:spcBef>
                <a:spcPct val="0"/>
              </a:spcBef>
            </a:pPr>
            <a:r>
              <a:rPr lang="en-US" b="true" sz="3510">
                <a:solidFill>
                  <a:srgbClr val="FFFFFF"/>
                </a:solidFill>
                <a:latin typeface="Oswald Bold"/>
                <a:ea typeface="Oswald Bold"/>
                <a:cs typeface="Oswald Bold"/>
                <a:sym typeface="Oswald Bold"/>
              </a:rPr>
              <a:t>This sleek and modern logo design represents "Connect City" with a golden cityscape icon symbolizing connectivity through digital infrastructure. The combination of location pin and wireless signal elements conveys smart technology integration in urban development. Ideal for presentations related to smart cities, urban innovation, or tech-driven community solutions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B5A4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49685" y="4564855"/>
            <a:ext cx="4099369" cy="4114800"/>
          </a:xfrm>
          <a:custGeom>
            <a:avLst/>
            <a:gdLst/>
            <a:ahLst/>
            <a:cxnLst/>
            <a:rect r="r" b="b" t="t" l="l"/>
            <a:pathLst>
              <a:path h="4114800" w="4099369">
                <a:moveTo>
                  <a:pt x="0" y="0"/>
                </a:moveTo>
                <a:lnTo>
                  <a:pt x="4099370" y="0"/>
                </a:lnTo>
                <a:lnTo>
                  <a:pt x="40993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364198" y="202173"/>
            <a:ext cx="7210941" cy="9056127"/>
          </a:xfrm>
          <a:custGeom>
            <a:avLst/>
            <a:gdLst/>
            <a:ahLst/>
            <a:cxnLst/>
            <a:rect r="r" b="b" t="t" l="l"/>
            <a:pathLst>
              <a:path h="9056127" w="7210941">
                <a:moveTo>
                  <a:pt x="0" y="0"/>
                </a:moveTo>
                <a:lnTo>
                  <a:pt x="7210942" y="0"/>
                </a:lnTo>
                <a:lnTo>
                  <a:pt x="7210942" y="9056127"/>
                </a:lnTo>
                <a:lnTo>
                  <a:pt x="0" y="9056127"/>
                </a:lnTo>
                <a:lnTo>
                  <a:pt x="0" y="0"/>
                </a:lnTo>
                <a:close/>
              </a:path>
            </a:pathLst>
          </a:custGeom>
          <a:blipFill>
            <a:blip r:embed="rId8"/>
            <a:stretch>
              <a:fillRect l="0" t="0" r="0" b="0"/>
            </a:stretch>
          </a:blipFill>
        </p:spPr>
      </p:sp>
      <p:sp>
        <p:nvSpPr>
          <p:cNvPr name="Freeform 6" id="6"/>
          <p:cNvSpPr/>
          <p:nvPr/>
        </p:nvSpPr>
        <p:spPr>
          <a:xfrm flipH="true" flipV="false" rot="0">
            <a:off x="-9971377" y="-1275923"/>
            <a:ext cx="12887333" cy="5272091"/>
          </a:xfrm>
          <a:custGeom>
            <a:avLst/>
            <a:gdLst/>
            <a:ahLst/>
            <a:cxnLst/>
            <a:rect r="r" b="b" t="t" l="l"/>
            <a:pathLst>
              <a:path h="5272091" w="12887333">
                <a:moveTo>
                  <a:pt x="12887333" y="0"/>
                </a:moveTo>
                <a:lnTo>
                  <a:pt x="0" y="0"/>
                </a:lnTo>
                <a:lnTo>
                  <a:pt x="0" y="5272091"/>
                </a:lnTo>
                <a:lnTo>
                  <a:pt x="12887333" y="5272091"/>
                </a:lnTo>
                <a:lnTo>
                  <a:pt x="128873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781141" y="1531145"/>
            <a:ext cx="6362859" cy="8140418"/>
          </a:xfrm>
          <a:prstGeom prst="rect">
            <a:avLst/>
          </a:prstGeom>
        </p:spPr>
        <p:txBody>
          <a:bodyPr anchor="t" rtlCol="false" tIns="0" lIns="0" bIns="0" rIns="0">
            <a:spAutoFit/>
          </a:bodyPr>
          <a:lstStyle/>
          <a:p>
            <a:pPr algn="ctr">
              <a:lnSpc>
                <a:spcPts val="5902"/>
              </a:lnSpc>
              <a:spcBef>
                <a:spcPct val="0"/>
              </a:spcBef>
            </a:pPr>
            <a:r>
              <a:rPr lang="en-US" b="true" sz="4215">
                <a:solidFill>
                  <a:srgbClr val="F6F7F1"/>
                </a:solidFill>
                <a:latin typeface="Oswald Bold"/>
                <a:ea typeface="Oswald Bold"/>
                <a:cs typeface="Oswald Bold"/>
                <a:sym typeface="Oswald Bold"/>
              </a:rPr>
              <a:t>This poster focuses on how smart cities are already becoming part of our lives.</a:t>
            </a:r>
          </a:p>
          <a:p>
            <a:pPr algn="ctr">
              <a:lnSpc>
                <a:spcPts val="5902"/>
              </a:lnSpc>
              <a:spcBef>
                <a:spcPct val="0"/>
              </a:spcBef>
            </a:pPr>
            <a:r>
              <a:rPr lang="en-US" b="true" sz="4215">
                <a:solidFill>
                  <a:srgbClr val="F6F7F1"/>
                </a:solidFill>
                <a:latin typeface="Oswald Bold"/>
                <a:ea typeface="Oswald Bold"/>
                <a:cs typeface="Oswald Bold"/>
                <a:sym typeface="Oswald Bold"/>
              </a:rPr>
              <a:t>The message “Shaping the Future Today” shows that these changes are happening now, not later.</a:t>
            </a:r>
          </a:p>
          <a:p>
            <a:pPr algn="ctr">
              <a:lnSpc>
                <a:spcPts val="5902"/>
              </a:lnSpc>
              <a:spcBef>
                <a:spcPct val="0"/>
              </a:spcBef>
            </a:pPr>
            <a:r>
              <a:rPr lang="en-US" b="true" sz="4215">
                <a:solidFill>
                  <a:srgbClr val="F6F7F1"/>
                </a:solidFill>
                <a:latin typeface="Oswald Bold"/>
                <a:ea typeface="Oswald Bold"/>
                <a:cs typeface="Oswald Bold"/>
                <a:sym typeface="Oswald Bold"/>
              </a:rPr>
              <a:t>I included words like energy, data, and connection to show the key parts of a smart city.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229818" y="422588"/>
            <a:ext cx="6710060" cy="8409281"/>
          </a:xfrm>
          <a:custGeom>
            <a:avLst/>
            <a:gdLst/>
            <a:ahLst/>
            <a:cxnLst/>
            <a:rect r="r" b="b" t="t" l="l"/>
            <a:pathLst>
              <a:path h="8409281" w="6710060">
                <a:moveTo>
                  <a:pt x="0" y="0"/>
                </a:moveTo>
                <a:lnTo>
                  <a:pt x="6710061" y="0"/>
                </a:lnTo>
                <a:lnTo>
                  <a:pt x="6710061" y="8409281"/>
                </a:lnTo>
                <a:lnTo>
                  <a:pt x="0" y="8409281"/>
                </a:lnTo>
                <a:lnTo>
                  <a:pt x="0" y="0"/>
                </a:lnTo>
                <a:close/>
              </a:path>
            </a:pathLst>
          </a:custGeom>
          <a:blipFill>
            <a:blip r:embed="rId4"/>
            <a:stretch>
              <a:fillRect l="0" t="0" r="0" b="0"/>
            </a:stretch>
          </a:blipFill>
        </p:spPr>
      </p:sp>
      <p:sp>
        <p:nvSpPr>
          <p:cNvPr name="TextBox 5" id="5"/>
          <p:cNvSpPr txBox="true"/>
          <p:nvPr/>
        </p:nvSpPr>
        <p:spPr>
          <a:xfrm rot="0">
            <a:off x="663367" y="1713934"/>
            <a:ext cx="10165266" cy="6763881"/>
          </a:xfrm>
          <a:prstGeom prst="rect">
            <a:avLst/>
          </a:prstGeom>
        </p:spPr>
        <p:txBody>
          <a:bodyPr anchor="t" rtlCol="false" tIns="0" lIns="0" bIns="0" rIns="0">
            <a:spAutoFit/>
          </a:bodyPr>
          <a:lstStyle/>
          <a:p>
            <a:pPr algn="l">
              <a:lnSpc>
                <a:spcPts val="6683"/>
              </a:lnSpc>
              <a:spcBef>
                <a:spcPct val="0"/>
              </a:spcBef>
            </a:pPr>
            <a:r>
              <a:rPr lang="en-US" b="true" sz="4774">
                <a:solidFill>
                  <a:srgbClr val="FFFFFF"/>
                </a:solidFill>
                <a:latin typeface="Oswald Bold"/>
                <a:ea typeface="Oswald Bold"/>
                <a:cs typeface="Oswald Bold"/>
                <a:sym typeface="Oswald Bold"/>
              </a:rPr>
              <a:t>I created this poster to show how smart cities can improve the way we live.</a:t>
            </a:r>
          </a:p>
          <a:p>
            <a:pPr algn="l">
              <a:lnSpc>
                <a:spcPts val="6683"/>
              </a:lnSpc>
              <a:spcBef>
                <a:spcPct val="0"/>
              </a:spcBef>
            </a:pPr>
            <a:r>
              <a:rPr lang="en-US" b="true" sz="4774">
                <a:solidFill>
                  <a:srgbClr val="FFFFFF"/>
                </a:solidFill>
                <a:latin typeface="Oswald Bold"/>
                <a:ea typeface="Oswald Bold"/>
                <a:cs typeface="Oswald Bold"/>
                <a:sym typeface="Oswald Bold"/>
              </a:rPr>
              <a:t>The slogan “Smart Cities, Smarter Futures” highlights the idea of moving toward a better, tech-driven future.</a:t>
            </a:r>
          </a:p>
          <a:p>
            <a:pPr algn="l">
              <a:lnSpc>
                <a:spcPts val="6683"/>
              </a:lnSpc>
              <a:spcBef>
                <a:spcPct val="0"/>
              </a:spcBef>
            </a:pPr>
            <a:r>
              <a:rPr lang="en-US" b="true" sz="4774">
                <a:solidFill>
                  <a:srgbClr val="FFFFFF"/>
                </a:solidFill>
                <a:latin typeface="Oswald Bold"/>
                <a:ea typeface="Oswald Bold"/>
                <a:cs typeface="Oswald Bold"/>
                <a:sym typeface="Oswald Bold"/>
              </a:rPr>
              <a:t>I used clean visuals and a modern style to reflect the concept of innovation and progress.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7652" y="1204941"/>
            <a:ext cx="7474713" cy="7474713"/>
          </a:xfrm>
          <a:custGeom>
            <a:avLst/>
            <a:gdLst/>
            <a:ahLst/>
            <a:cxnLst/>
            <a:rect r="r" b="b" t="t" l="l"/>
            <a:pathLst>
              <a:path h="7474713" w="7474713">
                <a:moveTo>
                  <a:pt x="0" y="0"/>
                </a:moveTo>
                <a:lnTo>
                  <a:pt x="7474713" y="0"/>
                </a:lnTo>
                <a:lnTo>
                  <a:pt x="7474713" y="7474714"/>
                </a:lnTo>
                <a:lnTo>
                  <a:pt x="0" y="7474714"/>
                </a:lnTo>
                <a:lnTo>
                  <a:pt x="0" y="0"/>
                </a:lnTo>
                <a:close/>
              </a:path>
            </a:pathLst>
          </a:custGeom>
          <a:blipFill>
            <a:blip r:embed="rId4"/>
            <a:stretch>
              <a:fillRect l="0" t="0" r="0" b="0"/>
            </a:stretch>
          </a:blipFill>
          <a:ln w="38100" cap="sq">
            <a:solidFill>
              <a:srgbClr val="9BB3B5"/>
            </a:solidFill>
            <a:prstDash val="solid"/>
            <a:miter/>
          </a:ln>
        </p:spPr>
      </p:sp>
      <p:sp>
        <p:nvSpPr>
          <p:cNvPr name="TextBox 4" id="4"/>
          <p:cNvSpPr txBox="true"/>
          <p:nvPr/>
        </p:nvSpPr>
        <p:spPr>
          <a:xfrm rot="0">
            <a:off x="1015573" y="2103066"/>
            <a:ext cx="8128427" cy="5562080"/>
          </a:xfrm>
          <a:prstGeom prst="rect">
            <a:avLst/>
          </a:prstGeom>
        </p:spPr>
        <p:txBody>
          <a:bodyPr anchor="t" rtlCol="false" tIns="0" lIns="0" bIns="0" rIns="0">
            <a:spAutoFit/>
          </a:bodyPr>
          <a:lstStyle/>
          <a:p>
            <a:pPr algn="ctr">
              <a:lnSpc>
                <a:spcPts val="7378"/>
              </a:lnSpc>
              <a:spcBef>
                <a:spcPct val="0"/>
              </a:spcBef>
            </a:pPr>
            <a:r>
              <a:rPr lang="en-US" b="true" sz="5270">
                <a:solidFill>
                  <a:srgbClr val="FFFFFF"/>
                </a:solidFill>
                <a:latin typeface="Oswald Bold"/>
                <a:ea typeface="Oswald Bold"/>
                <a:cs typeface="Oswald Bold"/>
                <a:sym typeface="Oswald Bold"/>
              </a:rPr>
              <a:t>This poster shows our eco-friendly vision—combining modern cities with nature. The message highlights working together for a greener, better future.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39463" y="908717"/>
            <a:ext cx="6119837" cy="8159782"/>
          </a:xfrm>
          <a:custGeom>
            <a:avLst/>
            <a:gdLst/>
            <a:ahLst/>
            <a:cxnLst/>
            <a:rect r="r" b="b" t="t" l="l"/>
            <a:pathLst>
              <a:path h="8159782" w="6119837">
                <a:moveTo>
                  <a:pt x="0" y="0"/>
                </a:moveTo>
                <a:lnTo>
                  <a:pt x="6119837" y="0"/>
                </a:lnTo>
                <a:lnTo>
                  <a:pt x="6119837" y="8159782"/>
                </a:lnTo>
                <a:lnTo>
                  <a:pt x="0" y="8159782"/>
                </a:lnTo>
                <a:lnTo>
                  <a:pt x="0" y="0"/>
                </a:lnTo>
                <a:close/>
              </a:path>
            </a:pathLst>
          </a:custGeom>
          <a:blipFill>
            <a:blip r:embed="rId4"/>
            <a:stretch>
              <a:fillRect l="0" t="0" r="0" b="0"/>
            </a:stretch>
          </a:blipFill>
          <a:ln w="38100" cap="sq">
            <a:solidFill>
              <a:srgbClr val="3A7B36"/>
            </a:solidFill>
            <a:prstDash val="solid"/>
            <a:miter/>
          </a:ln>
        </p:spPr>
      </p:sp>
      <p:sp>
        <p:nvSpPr>
          <p:cNvPr name="TextBox 4" id="4"/>
          <p:cNvSpPr txBox="true"/>
          <p:nvPr/>
        </p:nvSpPr>
        <p:spPr>
          <a:xfrm rot="0">
            <a:off x="586454" y="2064385"/>
            <a:ext cx="9462318" cy="6072506"/>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Oswald Bold"/>
                <a:ea typeface="Oswald Bold"/>
                <a:cs typeface="Oswald Bold"/>
                <a:sym typeface="Oswald Bold"/>
              </a:rPr>
              <a:t>This poster explains the benefits of smart cities. It shows how we use green energy, smart transportation, clean buildings, and eco-friendly systems to protect the environment and improve daily life. The tree shape symbolizes growth and connection between all these smart solutions.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81799" y="674569"/>
            <a:ext cx="5577501" cy="8371483"/>
          </a:xfrm>
          <a:custGeom>
            <a:avLst/>
            <a:gdLst/>
            <a:ahLst/>
            <a:cxnLst/>
            <a:rect r="r" b="b" t="t" l="l"/>
            <a:pathLst>
              <a:path h="8371483" w="5577501">
                <a:moveTo>
                  <a:pt x="0" y="0"/>
                </a:moveTo>
                <a:lnTo>
                  <a:pt x="5577501" y="0"/>
                </a:lnTo>
                <a:lnTo>
                  <a:pt x="5577501" y="8371483"/>
                </a:lnTo>
                <a:lnTo>
                  <a:pt x="0" y="8371483"/>
                </a:lnTo>
                <a:lnTo>
                  <a:pt x="0" y="0"/>
                </a:lnTo>
                <a:close/>
              </a:path>
            </a:pathLst>
          </a:custGeom>
          <a:blipFill>
            <a:blip r:embed="rId4"/>
            <a:stretch>
              <a:fillRect l="0" t="0" r="0" b="0"/>
            </a:stretch>
          </a:blipFill>
          <a:ln w="38100" cap="sq">
            <a:solidFill>
              <a:srgbClr val="3A7B36"/>
            </a:solidFill>
            <a:prstDash val="solid"/>
            <a:miter/>
          </a:ln>
        </p:spPr>
      </p:sp>
      <p:sp>
        <p:nvSpPr>
          <p:cNvPr name="TextBox 4" id="4"/>
          <p:cNvSpPr txBox="true"/>
          <p:nvPr/>
        </p:nvSpPr>
        <p:spPr>
          <a:xfrm rot="0">
            <a:off x="1028700" y="2565735"/>
            <a:ext cx="9231582" cy="4548506"/>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Oswald Bold"/>
                <a:ea typeface="Oswald Bold"/>
                <a:cs typeface="Oswald Bold"/>
                <a:sym typeface="Oswald Bold"/>
              </a:rPr>
              <a:t>This poster powerfully captures the vision of a sustainable smart city. The empty, clean highway leading into a glowing sunrise represents a hopeful future built on innovation and environmental responsibility.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49685" y="4564855"/>
            <a:ext cx="4099369" cy="4114800"/>
          </a:xfrm>
          <a:custGeom>
            <a:avLst/>
            <a:gdLst/>
            <a:ahLst/>
            <a:cxnLst/>
            <a:rect r="r" b="b" t="t" l="l"/>
            <a:pathLst>
              <a:path h="4114800" w="4099369">
                <a:moveTo>
                  <a:pt x="0" y="0"/>
                </a:moveTo>
                <a:lnTo>
                  <a:pt x="4099370" y="0"/>
                </a:lnTo>
                <a:lnTo>
                  <a:pt x="40993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83994" y="3091765"/>
            <a:ext cx="6520011" cy="738506"/>
          </a:xfrm>
          <a:prstGeom prst="rect">
            <a:avLst/>
          </a:prstGeom>
        </p:spPr>
        <p:txBody>
          <a:bodyPr anchor="t" rtlCol="false" tIns="0" lIns="0" bIns="0" rIns="0">
            <a:spAutoFit/>
          </a:bodyPr>
          <a:lstStyle/>
          <a:p>
            <a:pPr algn="ctr" marL="928365" indent="-464182" lvl="1">
              <a:lnSpc>
                <a:spcPts val="6019"/>
              </a:lnSpc>
              <a:buFont typeface="Arial"/>
              <a:buChar char="•"/>
            </a:pPr>
            <a:r>
              <a:rPr lang="en-US" b="true" sz="4299">
                <a:solidFill>
                  <a:srgbClr val="FFFFFF"/>
                </a:solidFill>
                <a:latin typeface="Oswald Bold"/>
                <a:ea typeface="Oswald Bold"/>
                <a:cs typeface="Oswald Bold"/>
                <a:sym typeface="Oswald Bold"/>
              </a:rPr>
              <a:t>APPLICATIONS WE USED :</a:t>
            </a:r>
          </a:p>
        </p:txBody>
      </p:sp>
      <p:sp>
        <p:nvSpPr>
          <p:cNvPr name="TextBox 6" id="6"/>
          <p:cNvSpPr txBox="true"/>
          <p:nvPr/>
        </p:nvSpPr>
        <p:spPr>
          <a:xfrm rot="0">
            <a:off x="6348981" y="4359749"/>
            <a:ext cx="5359301" cy="2262506"/>
          </a:xfrm>
          <a:prstGeom prst="rect">
            <a:avLst/>
          </a:prstGeom>
        </p:spPr>
        <p:txBody>
          <a:bodyPr anchor="t" rtlCol="false" tIns="0" lIns="0" bIns="0" rIns="0">
            <a:spAutoFit/>
          </a:bodyPr>
          <a:lstStyle/>
          <a:p>
            <a:pPr algn="ctr" marL="928365" indent="-464182" lvl="1">
              <a:lnSpc>
                <a:spcPts val="6019"/>
              </a:lnSpc>
              <a:buFont typeface="Arial"/>
              <a:buChar char="•"/>
            </a:pPr>
            <a:r>
              <a:rPr lang="en-US" b="true" sz="4299">
                <a:solidFill>
                  <a:srgbClr val="FFFFFF"/>
                </a:solidFill>
                <a:latin typeface="Oswald Bold"/>
                <a:ea typeface="Oswald Bold"/>
                <a:cs typeface="Oswald Bold"/>
                <a:sym typeface="Oswald Bold"/>
              </a:rPr>
              <a:t>   Adobe Photoshop </a:t>
            </a:r>
          </a:p>
          <a:p>
            <a:pPr algn="ctr" marL="928365" indent="-464182" lvl="1">
              <a:lnSpc>
                <a:spcPts val="6019"/>
              </a:lnSpc>
              <a:buFont typeface="Arial"/>
              <a:buChar char="•"/>
            </a:pPr>
            <a:r>
              <a:rPr lang="en-US" b="true" sz="4299">
                <a:solidFill>
                  <a:srgbClr val="FFFFFF"/>
                </a:solidFill>
                <a:latin typeface="Oswald Bold"/>
                <a:ea typeface="Oswald Bold"/>
                <a:cs typeface="Oswald Bold"/>
                <a:sym typeface="Oswald Bold"/>
              </a:rPr>
              <a:t>  Adobe Illustrator </a:t>
            </a:r>
          </a:p>
          <a:p>
            <a:pPr algn="ctr">
              <a:lnSpc>
                <a:spcPts val="601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false" flipV="false" rot="0">
            <a:off x="6606992" y="3039260"/>
            <a:ext cx="4979963" cy="4114800"/>
          </a:xfrm>
          <a:custGeom>
            <a:avLst/>
            <a:gdLst/>
            <a:ahLst/>
            <a:cxnLst/>
            <a:rect r="r" b="b" t="t" l="l"/>
            <a:pathLst>
              <a:path h="4114800" w="4979963">
                <a:moveTo>
                  <a:pt x="0" y="0"/>
                </a:moveTo>
                <a:lnTo>
                  <a:pt x="4979963" y="0"/>
                </a:lnTo>
                <a:lnTo>
                  <a:pt x="49799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100819" y="7692449"/>
            <a:ext cx="6492240" cy="0"/>
          </a:xfrm>
          <a:prstGeom prst="line">
            <a:avLst/>
          </a:prstGeom>
          <a:ln cap="flat" w="66675">
            <a:solidFill>
              <a:srgbClr val="FFFFFF"/>
            </a:solidFill>
            <a:prstDash val="sysDot"/>
            <a:headEnd type="triangle" len="med" w="lg"/>
            <a:tailEnd type="triangle" len="med" w="lg"/>
          </a:ln>
        </p:spPr>
      </p:sp>
      <p:sp>
        <p:nvSpPr>
          <p:cNvPr name="AutoShape 4" id="4"/>
          <p:cNvSpPr/>
          <p:nvPr/>
        </p:nvSpPr>
        <p:spPr>
          <a:xfrm flipV="true">
            <a:off x="6067481" y="2252775"/>
            <a:ext cx="33337" cy="5723246"/>
          </a:xfrm>
          <a:prstGeom prst="line">
            <a:avLst/>
          </a:prstGeom>
          <a:ln cap="flat" w="66675">
            <a:solidFill>
              <a:srgbClr val="FFFFFF"/>
            </a:solidFill>
            <a:prstDash val="sysDot"/>
            <a:headEnd type="triangle" len="med" w="lg"/>
            <a:tailEnd type="triangle" len="med" w="lg"/>
          </a:ln>
        </p:spPr>
      </p:sp>
      <p:sp>
        <p:nvSpPr>
          <p:cNvPr name="AutoShape 5" id="5"/>
          <p:cNvSpPr/>
          <p:nvPr/>
        </p:nvSpPr>
        <p:spPr>
          <a:xfrm flipH="true" flipV="true">
            <a:off x="12593059" y="2252775"/>
            <a:ext cx="33338" cy="5723246"/>
          </a:xfrm>
          <a:prstGeom prst="line">
            <a:avLst/>
          </a:prstGeom>
          <a:ln cap="flat" w="66675">
            <a:solidFill>
              <a:srgbClr val="FFFFFF"/>
            </a:solidFill>
            <a:prstDash val="sysDot"/>
            <a:headEnd type="triangle" len="med" w="lg"/>
            <a:tailEnd type="triangle" len="med" w="lg"/>
          </a:ln>
        </p:spPr>
      </p:sp>
      <p:sp>
        <p:nvSpPr>
          <p:cNvPr name="AutoShape 6" id="6"/>
          <p:cNvSpPr/>
          <p:nvPr/>
        </p:nvSpPr>
        <p:spPr>
          <a:xfrm>
            <a:off x="6134156" y="2219438"/>
            <a:ext cx="6492240" cy="0"/>
          </a:xfrm>
          <a:prstGeom prst="line">
            <a:avLst/>
          </a:prstGeom>
          <a:ln cap="flat" w="66675">
            <a:solidFill>
              <a:srgbClr val="FFFFFF"/>
            </a:solidFill>
            <a:prstDash val="sysDot"/>
            <a:headEnd type="triangle" len="med" w="lg"/>
            <a:tailEnd type="triangle" len="med" w="lg"/>
          </a:ln>
        </p:spPr>
      </p:sp>
      <p:sp>
        <p:nvSpPr>
          <p:cNvPr name="Freeform 7" id="7"/>
          <p:cNvSpPr/>
          <p:nvPr/>
        </p:nvSpPr>
        <p:spPr>
          <a:xfrm flipH="true" flipV="false" rot="5400000">
            <a:off x="10635639" y="-1038045"/>
            <a:ext cx="14455054" cy="5913431"/>
          </a:xfrm>
          <a:custGeom>
            <a:avLst/>
            <a:gdLst/>
            <a:ahLst/>
            <a:cxnLst/>
            <a:rect r="r" b="b" t="t" l="l"/>
            <a:pathLst>
              <a:path h="5913431" w="14455054">
                <a:moveTo>
                  <a:pt x="14455055" y="0"/>
                </a:moveTo>
                <a:lnTo>
                  <a:pt x="0" y="0"/>
                </a:lnTo>
                <a:lnTo>
                  <a:pt x="0" y="5913431"/>
                </a:lnTo>
                <a:lnTo>
                  <a:pt x="14455055" y="5913431"/>
                </a:lnTo>
                <a:lnTo>
                  <a:pt x="144550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222324" y="816748"/>
            <a:ext cx="2742081" cy="2738705"/>
          </a:xfrm>
          <a:custGeom>
            <a:avLst/>
            <a:gdLst/>
            <a:ahLst/>
            <a:cxnLst/>
            <a:rect r="r" b="b" t="t" l="l"/>
            <a:pathLst>
              <a:path h="2738705" w="2742081">
                <a:moveTo>
                  <a:pt x="0" y="0"/>
                </a:moveTo>
                <a:lnTo>
                  <a:pt x="2742081" y="0"/>
                </a:lnTo>
                <a:lnTo>
                  <a:pt x="2742081" y="2738705"/>
                </a:lnTo>
                <a:lnTo>
                  <a:pt x="0" y="2738705"/>
                </a:lnTo>
                <a:lnTo>
                  <a:pt x="0" y="0"/>
                </a:lnTo>
                <a:close/>
              </a:path>
            </a:pathLst>
          </a:custGeom>
          <a:blipFill>
            <a:blip r:embed="rId6"/>
            <a:stretch>
              <a:fillRect l="0" t="0" r="0" b="-123"/>
            </a:stretch>
          </a:blipFill>
        </p:spPr>
      </p:sp>
      <p:sp>
        <p:nvSpPr>
          <p:cNvPr name="Freeform 9" id="9"/>
          <p:cNvSpPr/>
          <p:nvPr/>
        </p:nvSpPr>
        <p:spPr>
          <a:xfrm flipH="true" flipV="false" rot="-5400000">
            <a:off x="-6396817" y="5609385"/>
            <a:ext cx="14455054" cy="5913431"/>
          </a:xfrm>
          <a:custGeom>
            <a:avLst/>
            <a:gdLst/>
            <a:ahLst/>
            <a:cxnLst/>
            <a:rect r="r" b="b" t="t" l="l"/>
            <a:pathLst>
              <a:path h="5913431" w="14455054">
                <a:moveTo>
                  <a:pt x="14455055" y="0"/>
                </a:moveTo>
                <a:lnTo>
                  <a:pt x="0" y="0"/>
                </a:lnTo>
                <a:lnTo>
                  <a:pt x="0" y="5913431"/>
                </a:lnTo>
                <a:lnTo>
                  <a:pt x="14455055" y="5913431"/>
                </a:lnTo>
                <a:lnTo>
                  <a:pt x="144550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3775" y="7154060"/>
            <a:ext cx="2742081" cy="2738705"/>
          </a:xfrm>
          <a:custGeom>
            <a:avLst/>
            <a:gdLst/>
            <a:ahLst/>
            <a:cxnLst/>
            <a:rect r="r" b="b" t="t" l="l"/>
            <a:pathLst>
              <a:path h="2738705" w="2742081">
                <a:moveTo>
                  <a:pt x="0" y="0"/>
                </a:moveTo>
                <a:lnTo>
                  <a:pt x="2742081" y="0"/>
                </a:lnTo>
                <a:lnTo>
                  <a:pt x="2742081" y="2738704"/>
                </a:lnTo>
                <a:lnTo>
                  <a:pt x="0" y="2738704"/>
                </a:lnTo>
                <a:lnTo>
                  <a:pt x="0" y="0"/>
                </a:lnTo>
                <a:close/>
              </a:path>
            </a:pathLst>
          </a:custGeom>
          <a:blipFill>
            <a:blip r:embed="rId6"/>
            <a:stretch>
              <a:fillRect l="0" t="0" r="0" b="-12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922623" y="1928899"/>
            <a:ext cx="7787598" cy="6006185"/>
          </a:xfrm>
          <a:custGeom>
            <a:avLst/>
            <a:gdLst/>
            <a:ahLst/>
            <a:cxnLst/>
            <a:rect r="r" b="b" t="t" l="l"/>
            <a:pathLst>
              <a:path h="6006185" w="7787598">
                <a:moveTo>
                  <a:pt x="0" y="0"/>
                </a:moveTo>
                <a:lnTo>
                  <a:pt x="7787598" y="0"/>
                </a:lnTo>
                <a:lnTo>
                  <a:pt x="7787598" y="6006185"/>
                </a:lnTo>
                <a:lnTo>
                  <a:pt x="0" y="6006185"/>
                </a:lnTo>
                <a:lnTo>
                  <a:pt x="0" y="0"/>
                </a:lnTo>
                <a:close/>
              </a:path>
            </a:pathLst>
          </a:custGeom>
          <a:blipFill>
            <a:blip r:embed="rId6"/>
            <a:stretch>
              <a:fillRect l="0" t="0" r="0" b="0"/>
            </a:stretch>
          </a:blipFill>
        </p:spPr>
      </p:sp>
      <p:sp>
        <p:nvSpPr>
          <p:cNvPr name="TextBox 5" id="5"/>
          <p:cNvSpPr txBox="true"/>
          <p:nvPr/>
        </p:nvSpPr>
        <p:spPr>
          <a:xfrm rot="0">
            <a:off x="0" y="3202393"/>
            <a:ext cx="9922623" cy="3363946"/>
          </a:xfrm>
          <a:prstGeom prst="rect">
            <a:avLst/>
          </a:prstGeom>
        </p:spPr>
        <p:txBody>
          <a:bodyPr anchor="t" rtlCol="false" tIns="0" lIns="0" bIns="0" rIns="0">
            <a:spAutoFit/>
          </a:bodyPr>
          <a:lstStyle/>
          <a:p>
            <a:pPr algn="ctr">
              <a:lnSpc>
                <a:spcPts val="6735"/>
              </a:lnSpc>
              <a:spcBef>
                <a:spcPct val="0"/>
              </a:spcBef>
            </a:pPr>
            <a:r>
              <a:rPr lang="en-US" b="true" sz="4811">
                <a:solidFill>
                  <a:srgbClr val="000000"/>
                </a:solidFill>
                <a:latin typeface="Oswald Bold"/>
                <a:ea typeface="Oswald Bold"/>
                <a:cs typeface="Oswald Bold"/>
                <a:sym typeface="Oswald Bold"/>
              </a:rPr>
              <a:t>A minimalist logo combining a city skyline and Wi-Fi signal to represent connectivity and smart infrastructure in urban environments.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0784" y="7308614"/>
            <a:ext cx="2742081" cy="2742081"/>
          </a:xfrm>
          <a:custGeom>
            <a:avLst/>
            <a:gdLst/>
            <a:ahLst/>
            <a:cxnLst/>
            <a:rect r="r" b="b" t="t" l="l"/>
            <a:pathLst>
              <a:path h="2742081" w="2742081">
                <a:moveTo>
                  <a:pt x="0" y="0"/>
                </a:moveTo>
                <a:lnTo>
                  <a:pt x="2742080" y="0"/>
                </a:lnTo>
                <a:lnTo>
                  <a:pt x="2742080" y="2742081"/>
                </a:lnTo>
                <a:lnTo>
                  <a:pt x="0" y="2742081"/>
                </a:lnTo>
                <a:lnTo>
                  <a:pt x="0" y="0"/>
                </a:lnTo>
                <a:close/>
              </a:path>
            </a:pathLst>
          </a:custGeom>
          <a:blipFill>
            <a:blip r:embed="rId4"/>
            <a:stretch>
              <a:fillRect l="0" t="0" r="0" b="0"/>
            </a:stretch>
          </a:blipFill>
        </p:spPr>
      </p:sp>
      <p:sp>
        <p:nvSpPr>
          <p:cNvPr name="TextBox 5" id="5"/>
          <p:cNvSpPr txBox="true"/>
          <p:nvPr/>
        </p:nvSpPr>
        <p:spPr>
          <a:xfrm rot="0">
            <a:off x="721051" y="962025"/>
            <a:ext cx="10674846" cy="4572985"/>
          </a:xfrm>
          <a:prstGeom prst="rect">
            <a:avLst/>
          </a:prstGeom>
        </p:spPr>
        <p:txBody>
          <a:bodyPr anchor="t" rtlCol="false" tIns="0" lIns="0" bIns="0" rIns="0">
            <a:spAutoFit/>
          </a:bodyPr>
          <a:lstStyle/>
          <a:p>
            <a:pPr algn="l" marL="801252" indent="-400626" lvl="1">
              <a:lnSpc>
                <a:spcPts val="5195"/>
              </a:lnSpc>
              <a:buFont typeface="Arial"/>
              <a:buChar char="•"/>
            </a:pPr>
            <a:r>
              <a:rPr lang="en-US" b="true" sz="3711">
                <a:solidFill>
                  <a:srgbClr val="FFFFFF"/>
                </a:solidFill>
                <a:latin typeface="Oswald Bold"/>
                <a:ea typeface="Oswald Bold"/>
                <a:cs typeface="Oswald Bold"/>
                <a:sym typeface="Oswald Bold"/>
              </a:rPr>
              <a:t>Our Goal objective of the Project:</a:t>
            </a:r>
          </a:p>
          <a:p>
            <a:pPr algn="l">
              <a:lnSpc>
                <a:spcPts val="5195"/>
              </a:lnSpc>
            </a:pPr>
          </a:p>
          <a:p>
            <a:pPr algn="l" marL="801252" indent="-400626" lvl="1">
              <a:lnSpc>
                <a:spcPts val="5195"/>
              </a:lnSpc>
              <a:buFont typeface="Arial"/>
              <a:buChar char="•"/>
            </a:pPr>
            <a:r>
              <a:rPr lang="en-US" b="true" sz="3711">
                <a:solidFill>
                  <a:srgbClr val="FFFFFF"/>
                </a:solidFill>
                <a:latin typeface="Oswald Bold"/>
                <a:ea typeface="Oswald Bold"/>
                <a:cs typeface="Oswald Bold"/>
                <a:sym typeface="Oswald Bold"/>
              </a:rPr>
              <a:t>To raise awareness about smart cities</a:t>
            </a:r>
          </a:p>
          <a:p>
            <a:pPr algn="l">
              <a:lnSpc>
                <a:spcPts val="5195"/>
              </a:lnSpc>
            </a:pPr>
          </a:p>
          <a:p>
            <a:pPr algn="l" marL="801252" indent="-400626" lvl="1">
              <a:lnSpc>
                <a:spcPts val="5195"/>
              </a:lnSpc>
              <a:buFont typeface="Arial"/>
              <a:buChar char="•"/>
            </a:pPr>
            <a:r>
              <a:rPr lang="en-US" b="true" sz="3711">
                <a:solidFill>
                  <a:srgbClr val="FFFFFF"/>
                </a:solidFill>
                <a:latin typeface="Oswald Bold"/>
                <a:ea typeface="Oswald Bold"/>
                <a:cs typeface="Oswald Bold"/>
                <a:sym typeface="Oswald Bold"/>
              </a:rPr>
              <a:t>To create a strong visual identity for the campaign</a:t>
            </a:r>
          </a:p>
          <a:p>
            <a:pPr algn="l">
              <a:lnSpc>
                <a:spcPts val="5195"/>
              </a:lnSpc>
            </a:pPr>
          </a:p>
          <a:p>
            <a:pPr algn="l" marL="801252" indent="-400626" lvl="1">
              <a:lnSpc>
                <a:spcPts val="5195"/>
              </a:lnSpc>
              <a:buFont typeface="Arial"/>
              <a:buChar char="•"/>
            </a:pPr>
            <a:r>
              <a:rPr lang="en-US" b="true" sz="3711">
                <a:solidFill>
                  <a:srgbClr val="FFFFFF"/>
                </a:solidFill>
                <a:latin typeface="Oswald Bold"/>
                <a:ea typeface="Oswald Bold"/>
                <a:cs typeface="Oswald Bold"/>
                <a:sym typeface="Oswald Bold"/>
              </a:rPr>
              <a:t>To promote smart living in an easy and modern way</a:t>
            </a:r>
          </a:p>
        </p:txBody>
      </p:sp>
      <p:sp>
        <p:nvSpPr>
          <p:cNvPr name="Freeform 6" id="6"/>
          <p:cNvSpPr/>
          <p:nvPr/>
        </p:nvSpPr>
        <p:spPr>
          <a:xfrm flipH="false" flipV="false" rot="0">
            <a:off x="15222324" y="816748"/>
            <a:ext cx="2742081" cy="2738705"/>
          </a:xfrm>
          <a:custGeom>
            <a:avLst/>
            <a:gdLst/>
            <a:ahLst/>
            <a:cxnLst/>
            <a:rect r="r" b="b" t="t" l="l"/>
            <a:pathLst>
              <a:path h="2738705" w="2742081">
                <a:moveTo>
                  <a:pt x="0" y="0"/>
                </a:moveTo>
                <a:lnTo>
                  <a:pt x="2742081" y="0"/>
                </a:lnTo>
                <a:lnTo>
                  <a:pt x="2742081" y="2738705"/>
                </a:lnTo>
                <a:lnTo>
                  <a:pt x="0" y="2738705"/>
                </a:lnTo>
                <a:lnTo>
                  <a:pt x="0" y="0"/>
                </a:lnTo>
                <a:close/>
              </a:path>
            </a:pathLst>
          </a:custGeom>
          <a:blipFill>
            <a:blip r:embed="rId4"/>
            <a:stretch>
              <a:fillRect l="0" t="0" r="0" b="-12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7B3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49685" y="4564855"/>
            <a:ext cx="4099369" cy="4114800"/>
          </a:xfrm>
          <a:custGeom>
            <a:avLst/>
            <a:gdLst/>
            <a:ahLst/>
            <a:cxnLst/>
            <a:rect r="r" b="b" t="t" l="l"/>
            <a:pathLst>
              <a:path h="4114800" w="4099369">
                <a:moveTo>
                  <a:pt x="0" y="0"/>
                </a:moveTo>
                <a:lnTo>
                  <a:pt x="4099370" y="0"/>
                </a:lnTo>
                <a:lnTo>
                  <a:pt x="40993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46421" y="813963"/>
            <a:ext cx="14248508" cy="8444337"/>
          </a:xfrm>
          <a:custGeom>
            <a:avLst/>
            <a:gdLst/>
            <a:ahLst/>
            <a:cxnLst/>
            <a:rect r="r" b="b" t="t" l="l"/>
            <a:pathLst>
              <a:path h="8444337" w="14248508">
                <a:moveTo>
                  <a:pt x="0" y="0"/>
                </a:moveTo>
                <a:lnTo>
                  <a:pt x="14248509" y="0"/>
                </a:lnTo>
                <a:lnTo>
                  <a:pt x="14248509" y="8444337"/>
                </a:lnTo>
                <a:lnTo>
                  <a:pt x="0" y="8444337"/>
                </a:lnTo>
                <a:lnTo>
                  <a:pt x="0" y="0"/>
                </a:lnTo>
                <a:close/>
              </a:path>
            </a:pathLst>
          </a:custGeom>
          <a:blipFill>
            <a:blip r:embed="rId8"/>
            <a:stretch>
              <a:fillRect l="0" t="0" r="0" b="0"/>
            </a:stretch>
          </a:blipFill>
          <a:ln w="38100" cap="sq">
            <a:solidFill>
              <a:srgbClr val="3A7B36"/>
            </a:solidFill>
            <a:prstDash val="solid"/>
            <a:miter/>
          </a:ln>
        </p:spPr>
      </p:sp>
      <p:sp>
        <p:nvSpPr>
          <p:cNvPr name="Freeform 6" id="6"/>
          <p:cNvSpPr/>
          <p:nvPr/>
        </p:nvSpPr>
        <p:spPr>
          <a:xfrm flipH="false" flipV="false" rot="0">
            <a:off x="15753663" y="159219"/>
            <a:ext cx="2155174" cy="2152521"/>
          </a:xfrm>
          <a:custGeom>
            <a:avLst/>
            <a:gdLst/>
            <a:ahLst/>
            <a:cxnLst/>
            <a:rect r="r" b="b" t="t" l="l"/>
            <a:pathLst>
              <a:path h="2152521" w="2155174">
                <a:moveTo>
                  <a:pt x="0" y="0"/>
                </a:moveTo>
                <a:lnTo>
                  <a:pt x="2155175" y="0"/>
                </a:lnTo>
                <a:lnTo>
                  <a:pt x="2155175" y="2152521"/>
                </a:lnTo>
                <a:lnTo>
                  <a:pt x="0" y="2152521"/>
                </a:lnTo>
                <a:lnTo>
                  <a:pt x="0" y="0"/>
                </a:lnTo>
                <a:close/>
              </a:path>
            </a:pathLst>
          </a:custGeom>
          <a:blipFill>
            <a:blip r:embed="rId9"/>
            <a:stretch>
              <a:fillRect l="0" t="0" r="0" b="-12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78805" y="1372890"/>
            <a:ext cx="13679537" cy="6516788"/>
          </a:xfrm>
          <a:prstGeom prst="rect">
            <a:avLst/>
          </a:prstGeom>
        </p:spPr>
        <p:txBody>
          <a:bodyPr anchor="t" rtlCol="false" tIns="0" lIns="0" bIns="0" rIns="0">
            <a:spAutoFit/>
          </a:bodyPr>
          <a:lstStyle/>
          <a:p>
            <a:pPr algn="ctr">
              <a:lnSpc>
                <a:spcPts val="7374"/>
              </a:lnSpc>
            </a:pPr>
            <a:r>
              <a:rPr lang="en-US" b="true" sz="5267">
                <a:solidFill>
                  <a:srgbClr val="000000"/>
                </a:solidFill>
                <a:latin typeface="Oswald Bold"/>
                <a:ea typeface="Oswald Bold"/>
                <a:cs typeface="Oswald Bold"/>
                <a:sym typeface="Oswald Bold"/>
              </a:rPr>
              <a:t>"Connect City" </a:t>
            </a:r>
          </a:p>
          <a:p>
            <a:pPr algn="ctr">
              <a:lnSpc>
                <a:spcPts val="7374"/>
              </a:lnSpc>
            </a:pPr>
            <a:r>
              <a:rPr lang="en-US" b="true" sz="5267">
                <a:solidFill>
                  <a:srgbClr val="000000"/>
                </a:solidFill>
                <a:latin typeface="Oswald Bold"/>
                <a:ea typeface="Oswald Bold"/>
                <a:cs typeface="Oswald Bold"/>
                <a:sym typeface="Oswald Bold"/>
              </a:rPr>
              <a:t>Why the name "Connect City"?</a:t>
            </a:r>
          </a:p>
          <a:p>
            <a:pPr algn="l">
              <a:lnSpc>
                <a:spcPts val="7374"/>
              </a:lnSpc>
            </a:pPr>
          </a:p>
          <a:p>
            <a:pPr algn="l" marL="1137295" indent="-568648" lvl="1">
              <a:lnSpc>
                <a:spcPts val="7374"/>
              </a:lnSpc>
              <a:buFont typeface="Arial"/>
              <a:buChar char="•"/>
            </a:pPr>
            <a:r>
              <a:rPr lang="en-US" b="true" sz="5267">
                <a:solidFill>
                  <a:srgbClr val="000000"/>
                </a:solidFill>
                <a:latin typeface="Oswald Bold"/>
                <a:ea typeface="Oswald Bold"/>
                <a:cs typeface="Oswald Bold"/>
                <a:sym typeface="Oswald Bold"/>
              </a:rPr>
              <a:t> Reflects technology, connection, and city life</a:t>
            </a:r>
          </a:p>
          <a:p>
            <a:pPr algn="l" marL="1137295" indent="-568648" lvl="1">
              <a:lnSpc>
                <a:spcPts val="7374"/>
              </a:lnSpc>
              <a:buFont typeface="Arial"/>
              <a:buChar char="•"/>
            </a:pPr>
            <a:r>
              <a:rPr lang="en-US" b="true" sz="5267">
                <a:solidFill>
                  <a:srgbClr val="000000"/>
                </a:solidFill>
                <a:latin typeface="Oswald Bold"/>
                <a:ea typeface="Oswald Bold"/>
                <a:cs typeface="Oswald Bold"/>
                <a:sym typeface="Oswald Bold"/>
              </a:rPr>
              <a:t> Easy to understand and remember</a:t>
            </a:r>
          </a:p>
          <a:p>
            <a:pPr algn="l" marL="1137295" indent="-568648" lvl="1">
              <a:lnSpc>
                <a:spcPts val="7374"/>
              </a:lnSpc>
              <a:buFont typeface="Arial"/>
              <a:buChar char="•"/>
            </a:pPr>
            <a:r>
              <a:rPr lang="en-US" b="true" sz="5267">
                <a:solidFill>
                  <a:srgbClr val="000000"/>
                </a:solidFill>
                <a:latin typeface="Oswald Bold"/>
                <a:ea typeface="Oswald Bold"/>
                <a:cs typeface="Oswald Bold"/>
                <a:sym typeface="Oswald Bold"/>
              </a:rPr>
              <a:t> </a:t>
            </a:r>
            <a:r>
              <a:rPr lang="en-US" b="true" sz="5267">
                <a:solidFill>
                  <a:srgbClr val="000000"/>
                </a:solidFill>
                <a:latin typeface="Oswald Bold"/>
                <a:ea typeface="Oswald Bold"/>
                <a:cs typeface="Oswald Bold"/>
                <a:sym typeface="Oswald Bold"/>
              </a:rPr>
              <a:t>Fits well with modern urban living</a:t>
            </a:r>
          </a:p>
          <a:p>
            <a:pPr algn="l">
              <a:lnSpc>
                <a:spcPts val="7374"/>
              </a:lnSpc>
            </a:pPr>
          </a:p>
        </p:txBody>
      </p:sp>
      <p:sp>
        <p:nvSpPr>
          <p:cNvPr name="Freeform 5" id="5"/>
          <p:cNvSpPr/>
          <p:nvPr/>
        </p:nvSpPr>
        <p:spPr>
          <a:xfrm flipH="false" flipV="false" rot="0">
            <a:off x="12704600" y="5941289"/>
            <a:ext cx="4554700" cy="3512812"/>
          </a:xfrm>
          <a:custGeom>
            <a:avLst/>
            <a:gdLst/>
            <a:ahLst/>
            <a:cxnLst/>
            <a:rect r="r" b="b" t="t" l="l"/>
            <a:pathLst>
              <a:path h="3512812" w="4554700">
                <a:moveTo>
                  <a:pt x="0" y="0"/>
                </a:moveTo>
                <a:lnTo>
                  <a:pt x="4554700" y="0"/>
                </a:lnTo>
                <a:lnTo>
                  <a:pt x="4554700" y="3512812"/>
                </a:lnTo>
                <a:lnTo>
                  <a:pt x="0" y="3512812"/>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2158165"/>
            <a:ext cx="8539385" cy="5970671"/>
          </a:xfrm>
          <a:custGeom>
            <a:avLst/>
            <a:gdLst/>
            <a:ahLst/>
            <a:cxnLst/>
            <a:rect r="r" b="b" t="t" l="l"/>
            <a:pathLst>
              <a:path h="5970671" w="8539385">
                <a:moveTo>
                  <a:pt x="0" y="0"/>
                </a:moveTo>
                <a:lnTo>
                  <a:pt x="8539385" y="0"/>
                </a:lnTo>
                <a:lnTo>
                  <a:pt x="8539385" y="5970670"/>
                </a:lnTo>
                <a:lnTo>
                  <a:pt x="0" y="5970670"/>
                </a:lnTo>
                <a:lnTo>
                  <a:pt x="0" y="0"/>
                </a:lnTo>
                <a:close/>
              </a:path>
            </a:pathLst>
          </a:custGeom>
          <a:blipFill>
            <a:blip r:embed="rId6"/>
            <a:stretch>
              <a:fillRect l="0" t="-3633" r="0" b="-3633"/>
            </a:stretch>
          </a:blipFill>
        </p:spPr>
      </p:sp>
      <p:sp>
        <p:nvSpPr>
          <p:cNvPr name="TextBox 5" id="5"/>
          <p:cNvSpPr txBox="true"/>
          <p:nvPr/>
        </p:nvSpPr>
        <p:spPr>
          <a:xfrm rot="0">
            <a:off x="1743954" y="4147818"/>
            <a:ext cx="5724674" cy="995682"/>
          </a:xfrm>
          <a:prstGeom prst="rect">
            <a:avLst/>
          </a:prstGeom>
        </p:spPr>
        <p:txBody>
          <a:bodyPr anchor="t" rtlCol="false" tIns="0" lIns="0" bIns="0" rIns="0">
            <a:spAutoFit/>
          </a:bodyPr>
          <a:lstStyle/>
          <a:p>
            <a:pPr algn="ctr">
              <a:lnSpc>
                <a:spcPts val="8119"/>
              </a:lnSpc>
              <a:spcBef>
                <a:spcPct val="0"/>
              </a:spcBef>
            </a:pPr>
            <a:r>
              <a:rPr lang="en-US" b="true" sz="5799">
                <a:solidFill>
                  <a:srgbClr val="000000"/>
                </a:solidFill>
                <a:latin typeface="Oswald Bold"/>
                <a:ea typeface="Oswald Bold"/>
                <a:cs typeface="Oswald Bold"/>
                <a:sym typeface="Oswald Bold"/>
              </a:rPr>
              <a:t>Our Business Card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500388" y="178287"/>
            <a:ext cx="7013363" cy="9930425"/>
          </a:xfrm>
          <a:custGeom>
            <a:avLst/>
            <a:gdLst/>
            <a:ahLst/>
            <a:cxnLst/>
            <a:rect r="r" b="b" t="t" l="l"/>
            <a:pathLst>
              <a:path h="9930425" w="7013363">
                <a:moveTo>
                  <a:pt x="0" y="0"/>
                </a:moveTo>
                <a:lnTo>
                  <a:pt x="7013363" y="0"/>
                </a:lnTo>
                <a:lnTo>
                  <a:pt x="7013363" y="9930426"/>
                </a:lnTo>
                <a:lnTo>
                  <a:pt x="0" y="9930426"/>
                </a:lnTo>
                <a:lnTo>
                  <a:pt x="0" y="0"/>
                </a:lnTo>
                <a:close/>
              </a:path>
            </a:pathLst>
          </a:custGeom>
          <a:blipFill>
            <a:blip r:embed="rId6"/>
            <a:stretch>
              <a:fillRect l="0" t="0" r="0" b="0"/>
            </a:stretch>
          </a:blipFill>
          <a:ln w="38100" cap="sq">
            <a:solidFill>
              <a:srgbClr val="000000"/>
            </a:solidFill>
            <a:prstDash val="solid"/>
            <a:miter/>
          </a:ln>
        </p:spPr>
      </p:sp>
      <p:sp>
        <p:nvSpPr>
          <p:cNvPr name="TextBox 5" id="5"/>
          <p:cNvSpPr txBox="true"/>
          <p:nvPr/>
        </p:nvSpPr>
        <p:spPr>
          <a:xfrm rot="0">
            <a:off x="1427361" y="1577482"/>
            <a:ext cx="7155182" cy="7027261"/>
          </a:xfrm>
          <a:prstGeom prst="rect">
            <a:avLst/>
          </a:prstGeom>
        </p:spPr>
        <p:txBody>
          <a:bodyPr anchor="t" rtlCol="false" tIns="0" lIns="0" bIns="0" rIns="0">
            <a:spAutoFit/>
          </a:bodyPr>
          <a:lstStyle/>
          <a:p>
            <a:pPr algn="ctr">
              <a:lnSpc>
                <a:spcPts val="7995"/>
              </a:lnSpc>
              <a:spcBef>
                <a:spcPct val="0"/>
              </a:spcBef>
            </a:pPr>
            <a:r>
              <a:rPr lang="en-US" b="true" sz="5711">
                <a:solidFill>
                  <a:srgbClr val="000000"/>
                </a:solidFill>
                <a:latin typeface="Oswald Bold"/>
                <a:ea typeface="Oswald Bold"/>
                <a:cs typeface="Oswald Bold"/>
                <a:sym typeface="Oswald Bold"/>
              </a:rPr>
              <a:t>This infographic illustrates the concept of smart cities, highlighting their key features and benefits using modern visuals and digital icons.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550277"/>
            <a:ext cx="8700638" cy="8708023"/>
          </a:xfrm>
          <a:custGeom>
            <a:avLst/>
            <a:gdLst/>
            <a:ahLst/>
            <a:cxnLst/>
            <a:rect r="r" b="b" t="t" l="l"/>
            <a:pathLst>
              <a:path h="8708023" w="8700638">
                <a:moveTo>
                  <a:pt x="0" y="0"/>
                </a:moveTo>
                <a:lnTo>
                  <a:pt x="8700638" y="0"/>
                </a:lnTo>
                <a:lnTo>
                  <a:pt x="8700638" y="8708023"/>
                </a:lnTo>
                <a:lnTo>
                  <a:pt x="0" y="8708023"/>
                </a:lnTo>
                <a:lnTo>
                  <a:pt x="0" y="0"/>
                </a:lnTo>
                <a:close/>
              </a:path>
            </a:pathLst>
          </a:custGeom>
          <a:blipFill>
            <a:blip r:embed="rId6"/>
            <a:stretch>
              <a:fillRect l="0" t="0" r="0" b="-305"/>
            </a:stretch>
          </a:blipFill>
        </p:spPr>
      </p:sp>
      <p:sp>
        <p:nvSpPr>
          <p:cNvPr name="TextBox 5" id="5"/>
          <p:cNvSpPr txBox="true"/>
          <p:nvPr/>
        </p:nvSpPr>
        <p:spPr>
          <a:xfrm rot="0">
            <a:off x="778735" y="1462133"/>
            <a:ext cx="7533427" cy="6028384"/>
          </a:xfrm>
          <a:prstGeom prst="rect">
            <a:avLst/>
          </a:prstGeom>
        </p:spPr>
        <p:txBody>
          <a:bodyPr anchor="t" rtlCol="false" tIns="0" lIns="0" bIns="0" rIns="0">
            <a:spAutoFit/>
          </a:bodyPr>
          <a:lstStyle/>
          <a:p>
            <a:pPr algn="l">
              <a:lnSpc>
                <a:spcPts val="6876"/>
              </a:lnSpc>
            </a:pPr>
            <a:r>
              <a:rPr lang="en-US" sz="4912" b="true">
                <a:solidFill>
                  <a:srgbClr val="000000"/>
                </a:solidFill>
                <a:latin typeface="Oswald Bold"/>
                <a:ea typeface="Oswald Bold"/>
                <a:cs typeface="Oswald Bold"/>
                <a:sym typeface="Oswald Bold"/>
              </a:rPr>
              <a:t>This poster highlights our main logo and slogan.</a:t>
            </a:r>
          </a:p>
          <a:p>
            <a:pPr algn="l">
              <a:lnSpc>
                <a:spcPts val="6876"/>
              </a:lnSpc>
            </a:pPr>
            <a:r>
              <a:rPr lang="en-US" sz="4912" b="true">
                <a:solidFill>
                  <a:srgbClr val="000000"/>
                </a:solidFill>
                <a:latin typeface="Oswald Bold"/>
                <a:ea typeface="Oswald Bold"/>
                <a:cs typeface="Oswald Bold"/>
                <a:sym typeface="Oswald Bold"/>
              </a:rPr>
              <a:t> It focuses on the idea of a smart city where technology connects everything (people, buildings, and systems) to improve everyday life .</a:t>
            </a:r>
          </a:p>
        </p:txBody>
      </p:sp>
      <p:sp>
        <p:nvSpPr>
          <p:cNvPr name="Freeform 6" id="6"/>
          <p:cNvSpPr/>
          <p:nvPr/>
        </p:nvSpPr>
        <p:spPr>
          <a:xfrm flipH="false" flipV="false" rot="-1336363">
            <a:off x="-354259" y="8191693"/>
            <a:ext cx="2765918" cy="2133214"/>
          </a:xfrm>
          <a:custGeom>
            <a:avLst/>
            <a:gdLst/>
            <a:ahLst/>
            <a:cxnLst/>
            <a:rect r="r" b="b" t="t" l="l"/>
            <a:pathLst>
              <a:path h="2133214" w="2765918">
                <a:moveTo>
                  <a:pt x="0" y="0"/>
                </a:moveTo>
                <a:lnTo>
                  <a:pt x="2765918" y="0"/>
                </a:lnTo>
                <a:lnTo>
                  <a:pt x="2765918" y="2133214"/>
                </a:lnTo>
                <a:lnTo>
                  <a:pt x="0" y="2133214"/>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59ABB"/>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565483" y="378244"/>
            <a:ext cx="7370424" cy="9213030"/>
          </a:xfrm>
          <a:custGeom>
            <a:avLst/>
            <a:gdLst/>
            <a:ahLst/>
            <a:cxnLst/>
            <a:rect r="r" b="b" t="t" l="l"/>
            <a:pathLst>
              <a:path h="9213030" w="7370424">
                <a:moveTo>
                  <a:pt x="0" y="0"/>
                </a:moveTo>
                <a:lnTo>
                  <a:pt x="7370424" y="0"/>
                </a:lnTo>
                <a:lnTo>
                  <a:pt x="7370424" y="9213030"/>
                </a:lnTo>
                <a:lnTo>
                  <a:pt x="0" y="9213030"/>
                </a:lnTo>
                <a:lnTo>
                  <a:pt x="0" y="0"/>
                </a:lnTo>
                <a:close/>
              </a:path>
            </a:pathLst>
          </a:custGeom>
          <a:blipFill>
            <a:blip r:embed="rId6"/>
            <a:stretch>
              <a:fillRect l="0" t="0" r="0" b="0"/>
            </a:stretch>
          </a:blipFill>
        </p:spPr>
      </p:sp>
      <p:sp>
        <p:nvSpPr>
          <p:cNvPr name="TextBox 5" id="5"/>
          <p:cNvSpPr txBox="true"/>
          <p:nvPr/>
        </p:nvSpPr>
        <p:spPr>
          <a:xfrm rot="0">
            <a:off x="509542" y="2633487"/>
            <a:ext cx="9923792" cy="4915251"/>
          </a:xfrm>
          <a:prstGeom prst="rect">
            <a:avLst/>
          </a:prstGeom>
        </p:spPr>
        <p:txBody>
          <a:bodyPr anchor="t" rtlCol="false" tIns="0" lIns="0" bIns="0" rIns="0">
            <a:spAutoFit/>
          </a:bodyPr>
          <a:lstStyle/>
          <a:p>
            <a:pPr algn="ctr">
              <a:lnSpc>
                <a:spcPts val="7855"/>
              </a:lnSpc>
              <a:spcBef>
                <a:spcPct val="0"/>
              </a:spcBef>
            </a:pPr>
            <a:r>
              <a:rPr lang="en-US" b="true" sz="5611">
                <a:solidFill>
                  <a:srgbClr val="000000"/>
                </a:solidFill>
                <a:latin typeface="Oswald Bold"/>
                <a:ea typeface="Oswald Bold"/>
                <a:cs typeface="Oswald Bold"/>
                <a:sym typeface="Oswald Bold"/>
              </a:rPr>
              <a:t>The design shows a visual contrast between traditional and smart cities, symbolizing progress and the journey toward a more advanced urban .</a:t>
            </a:r>
          </a:p>
        </p:txBody>
      </p:sp>
      <p:sp>
        <p:nvSpPr>
          <p:cNvPr name="Freeform 6" id="6"/>
          <p:cNvSpPr/>
          <p:nvPr/>
        </p:nvSpPr>
        <p:spPr>
          <a:xfrm flipH="false" flipV="false" rot="0">
            <a:off x="-670290" y="-269378"/>
            <a:ext cx="2316395" cy="1974282"/>
          </a:xfrm>
          <a:custGeom>
            <a:avLst/>
            <a:gdLst/>
            <a:ahLst/>
            <a:cxnLst/>
            <a:rect r="r" b="b" t="t" l="l"/>
            <a:pathLst>
              <a:path h="1974282" w="2316395">
                <a:moveTo>
                  <a:pt x="0" y="0"/>
                </a:moveTo>
                <a:lnTo>
                  <a:pt x="2316395" y="0"/>
                </a:lnTo>
                <a:lnTo>
                  <a:pt x="2316395" y="1974281"/>
                </a:lnTo>
                <a:lnTo>
                  <a:pt x="0" y="1974281"/>
                </a:lnTo>
                <a:lnTo>
                  <a:pt x="0" y="0"/>
                </a:lnTo>
                <a:close/>
              </a:path>
            </a:pathLst>
          </a:custGeom>
          <a:blipFill>
            <a:blip r:embed="rId7"/>
            <a:stretch>
              <a:fillRect l="0" t="0" r="-29883" b="-1753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DAGmmWREiWc</dc:identifier>
  <dcterms:modified xsi:type="dcterms:W3CDTF">2011-08-01T06:04:30Z</dcterms:modified>
  <cp:revision>1</cp:revision>
  <dc:title>This poster highlights our main logo and slogan. It focuses on the idea of a smart city where technology connects everything—people, buildings, and systems—to improve everyday life</dc:title>
</cp:coreProperties>
</file>